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0"/>
  </p:notesMasterIdLst>
  <p:sldIdLst>
    <p:sldId id="257" r:id="rId3"/>
    <p:sldId id="259" r:id="rId4"/>
    <p:sldId id="262" r:id="rId5"/>
    <p:sldId id="263" r:id="rId6"/>
    <p:sldId id="264" r:id="rId7"/>
    <p:sldId id="265" r:id="rId8"/>
    <p:sldId id="266" r:id="rId9"/>
  </p:sldIdLst>
  <p:sldSz cx="10693400" cy="7561263"/>
  <p:notesSz cx="6797675" cy="9928225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330" y="-182"/>
      </p:cViewPr>
      <p:guideLst>
        <p:guide orient="horz" pos="2436"/>
        <p:guide orient="horz" pos="197"/>
        <p:guide orient="horz" pos="3178"/>
        <p:guide orient="horz" pos="4680"/>
        <p:guide orient="horz" pos="1022"/>
        <p:guide orient="horz" pos="4306"/>
        <p:guide orient="horz" pos="4467"/>
        <p:guide orient="horz" pos="780"/>
        <p:guide pos="173"/>
        <p:guide pos="3368"/>
        <p:guide pos="6575"/>
        <p:guide pos="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523103196626841E-2"/>
          <c:y val="6.1396877856690943E-2"/>
          <c:w val="0.9589537936067466"/>
          <c:h val="0.877206244286618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95AFCA"/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Feuil1!$B$1:$L$1</c:f>
              <c:strCache>
                <c:ptCount val="11"/>
                <c:pt idx="0">
                  <c:v>Ensemble</c:v>
                </c:pt>
                <c:pt idx="1">
                  <c:v>Pharmaciens d'officine (hors DOM-TOM)</c:v>
                </c:pt>
                <c:pt idx="2">
                  <c:v>Pharmacien titulaire / co-titulaire d'officine</c:v>
                </c:pt>
                <c:pt idx="3">
                  <c:v>Pharmacien adjoint et gérant en officine</c:v>
                </c:pt>
                <c:pt idx="4">
                  <c:v>Pharmacien biologiste (Hors DOM-TOM)</c:v>
                </c:pt>
                <c:pt idx="5">
                  <c:v>Pharmacien biologiste d'exercice privé</c:v>
                </c:pt>
                <c:pt idx="6">
                  <c:v>Pharmacien biologiste service public / hôpital (ou autre structure)</c:v>
                </c:pt>
                <c:pt idx="7">
                  <c:v>Pharmaciens dans un établissement de santé (Hors DOM-TOM)</c:v>
                </c:pt>
                <c:pt idx="8">
                  <c:v>Pharmacien dans un établissement de santé public (ou autre structure)</c:v>
                </c:pt>
                <c:pt idx="9">
                  <c:v>Pharmacien dans un établissement de santé privé</c:v>
                </c:pt>
                <c:pt idx="10">
                  <c:v>Pharmacien d'Outre-mer</c:v>
                </c:pt>
              </c:strCache>
            </c:strRef>
          </c:cat>
          <c:val>
            <c:numRef>
              <c:f>Feuil1!$B$2:$L$2</c:f>
              <c:numCache>
                <c:formatCode>0%;;\-</c:formatCode>
                <c:ptCount val="11"/>
                <c:pt idx="0">
                  <c:v>0.47253224100000002</c:v>
                </c:pt>
                <c:pt idx="1">
                  <c:v>0.47113833600000005</c:v>
                </c:pt>
                <c:pt idx="2">
                  <c:v>0.59770593100000002</c:v>
                </c:pt>
                <c:pt idx="3">
                  <c:v>0.34292268600000053</c:v>
                </c:pt>
                <c:pt idx="4">
                  <c:v>0.47171471000000031</c:v>
                </c:pt>
                <c:pt idx="5">
                  <c:v>0.42195636500000078</c:v>
                </c:pt>
                <c:pt idx="6">
                  <c:v>0.50646656699999892</c:v>
                </c:pt>
                <c:pt idx="7">
                  <c:v>0.54680883800000091</c:v>
                </c:pt>
                <c:pt idx="8">
                  <c:v>0.54968901700000106</c:v>
                </c:pt>
                <c:pt idx="9">
                  <c:v>0.54164167600000179</c:v>
                </c:pt>
                <c:pt idx="10">
                  <c:v>0.236878376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41554048"/>
        <c:axId val="141556736"/>
      </c:barChart>
      <c:catAx>
        <c:axId val="141554048"/>
        <c:scaling>
          <c:orientation val="minMax"/>
        </c:scaling>
        <c:delete val="1"/>
        <c:axPos val="b"/>
        <c:majorTickMark val="out"/>
        <c:minorTickMark val="none"/>
        <c:tickLblPos val="none"/>
        <c:crossAx val="141556736"/>
        <c:crosses val="autoZero"/>
        <c:auto val="1"/>
        <c:lblAlgn val="ctr"/>
        <c:lblOffset val="100"/>
        <c:noMultiLvlLbl val="0"/>
      </c:catAx>
      <c:valAx>
        <c:axId val="141556736"/>
        <c:scaling>
          <c:orientation val="minMax"/>
          <c:max val="1.1000000000000001"/>
          <c:min val="0"/>
        </c:scaling>
        <c:delete val="1"/>
        <c:axPos val="l"/>
        <c:numFmt formatCode="0%;;\-" sourceLinked="1"/>
        <c:majorTickMark val="out"/>
        <c:minorTickMark val="none"/>
        <c:tickLblPos val="none"/>
        <c:crossAx val="141554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6763" y="744538"/>
            <a:ext cx="52641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02D15413-261E-4E6B-AC54-00622F5A2B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2862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1016F-E104-46E6-BDCE-D92E16E03538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24588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65134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20050" y="1908175"/>
            <a:ext cx="2673350" cy="374491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1908175"/>
            <a:ext cx="7867650" cy="374491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70197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354869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816438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1251827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0563" y="1763713"/>
            <a:ext cx="4797425" cy="89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40388" y="1763713"/>
            <a:ext cx="4797425" cy="89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69213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1224847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1792252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1194964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90813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3918276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3231027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415337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97813" y="312738"/>
            <a:ext cx="2540000" cy="23495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4638" y="312738"/>
            <a:ext cx="7470775" cy="23495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69228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08601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5221288"/>
            <a:ext cx="5270500" cy="43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22900" y="5221288"/>
            <a:ext cx="5270500" cy="43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92203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230817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77263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144173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425986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MANIFESTATION</a:t>
            </a:r>
          </a:p>
        </p:txBody>
      </p:sp>
    </p:spTree>
    <p:extLst>
      <p:ext uri="{BB962C8B-B14F-4D97-AF65-F5344CB8AC3E}">
        <p14:creationId xmlns:p14="http://schemas.microsoft.com/office/powerpoint/2010/main" val="89565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roup 26"/>
          <p:cNvGrpSpPr>
            <a:grpSpLocks/>
          </p:cNvGrpSpPr>
          <p:nvPr/>
        </p:nvGrpSpPr>
        <p:grpSpPr bwMode="auto">
          <a:xfrm>
            <a:off x="0" y="0"/>
            <a:ext cx="10693400" cy="5045075"/>
            <a:chOff x="0" y="0"/>
            <a:chExt cx="6736" cy="3178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auto">
            <a:xfrm>
              <a:off x="0" y="0"/>
              <a:ext cx="6736" cy="317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pic>
          <p:nvPicPr>
            <p:cNvPr id="1042" name="Picture 18" descr="gd_caducee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" y="120"/>
              <a:ext cx="2480" cy="3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5222875"/>
            <a:ext cx="10693400" cy="452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6700" y="1908175"/>
            <a:ext cx="4811713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221288"/>
            <a:ext cx="10693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3625" y="6835775"/>
            <a:ext cx="602615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ctr" defTabSz="1042988"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fr-FR" altLang="fr-FR"/>
              <a:t>MANIFESTATION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10247313" y="1238250"/>
            <a:ext cx="190500" cy="26193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51" name="Picture 27" descr="Sans titre-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888" y="6124575"/>
            <a:ext cx="13049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r" defTabSz="1042988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90525" indent="-390525" algn="ctr" defTabSz="1042988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bg1"/>
          </a:solidFill>
          <a:latin typeface="+mn-lt"/>
          <a:ea typeface="+mn-ea"/>
          <a:cs typeface="+mn-cs"/>
        </a:defRPr>
      </a:lvl1pPr>
      <a:lvl2pPr marL="847725" indent="-325438" algn="l" defTabSz="1042988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3338" indent="-260350" algn="l" defTabSz="1042988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5625" indent="-260350" algn="l" defTabSz="1042988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035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0693400" cy="1030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835775"/>
            <a:ext cx="10693400" cy="2555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638" y="312738"/>
            <a:ext cx="10163175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0563" y="1763713"/>
            <a:ext cx="974725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563" y="6835775"/>
            <a:ext cx="29718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fr-FR" altLang="fr-FR"/>
              <a:t>MANIFESTATION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690563" y="1847850"/>
            <a:ext cx="0" cy="47942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3087" name="Picture 15" descr="Sans titre-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863" y="6484938"/>
            <a:ext cx="996950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SzPct val="150000"/>
        <a:defRPr sz="4000">
          <a:solidFill>
            <a:schemeClr val="bg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ct val="50000"/>
        </a:spcAft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268288" indent="-266700" algn="l" rtl="0" fontAlgn="base">
        <a:spcBef>
          <a:spcPct val="0"/>
        </a:spcBef>
        <a:spcAft>
          <a:spcPct val="50000"/>
        </a:spcAft>
        <a:buClr>
          <a:schemeClr val="hlink"/>
        </a:buClr>
        <a:buFont typeface="Arial" charset="0"/>
        <a:buChar char="►"/>
        <a:defRPr sz="2000">
          <a:solidFill>
            <a:schemeClr val="tx1"/>
          </a:solidFill>
          <a:latin typeface="+mn-lt"/>
        </a:defRPr>
      </a:lvl2pPr>
      <a:lvl3pPr marL="1233488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41475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41113" y="1612900"/>
            <a:ext cx="8205788" cy="1555750"/>
          </a:xfrm>
        </p:spPr>
        <p:txBody>
          <a:bodyPr/>
          <a:lstStyle/>
          <a:p>
            <a:r>
              <a:rPr lang="fr-FR" altLang="fr-FR" sz="3600" dirty="0" smtClean="0"/>
              <a:t/>
            </a:r>
            <a:br>
              <a:rPr lang="fr-FR" altLang="fr-FR" sz="3600" dirty="0" smtClean="0"/>
            </a:br>
            <a:r>
              <a:rPr lang="fr-FR" altLang="fr-FR" sz="3600" dirty="0" smtClean="0"/>
              <a:t/>
            </a:r>
            <a:br>
              <a:rPr lang="fr-FR" altLang="fr-FR" sz="3600" dirty="0" smtClean="0"/>
            </a:br>
            <a:r>
              <a:rPr lang="fr-FR" altLang="fr-FR" sz="3600" dirty="0" smtClean="0"/>
              <a:t>VACCINATION CONTRE LA </a:t>
            </a:r>
            <a:br>
              <a:rPr lang="fr-FR" altLang="fr-FR" sz="3600" dirty="0" smtClean="0"/>
            </a:br>
            <a:r>
              <a:rPr lang="fr-FR" altLang="fr-FR" sz="3600" dirty="0" smtClean="0"/>
              <a:t>GRIPPE DES PHARMACIENS</a:t>
            </a:r>
            <a:br>
              <a:rPr lang="fr-FR" altLang="fr-FR" sz="3600" dirty="0" smtClean="0"/>
            </a:b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3200" dirty="0" smtClean="0"/>
              <a:t>Résultats de l’enquête menée </a:t>
            </a:r>
            <a:br>
              <a:rPr lang="fr-FR" altLang="fr-FR" sz="3200" dirty="0" smtClean="0"/>
            </a:br>
            <a:r>
              <a:rPr lang="fr-FR" altLang="fr-FR" sz="3200" dirty="0" smtClean="0"/>
              <a:t>par l’Ordre national des pharmaciens</a:t>
            </a:r>
            <a:endParaRPr lang="fr-FR" alt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141288"/>
            <a:ext cx="10163175" cy="696912"/>
          </a:xfrm>
        </p:spPr>
        <p:txBody>
          <a:bodyPr/>
          <a:lstStyle/>
          <a:p>
            <a:r>
              <a:rPr lang="fr-FR" altLang="fr-FR" dirty="0" smtClean="0"/>
              <a:t>Contexte</a:t>
            </a:r>
            <a:endParaRPr lang="fr-FR" altLang="fr-FR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3309" y="1597937"/>
            <a:ext cx="10002837" cy="504983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altLang="fr-FR" sz="2400" dirty="0" smtClean="0"/>
              <a:t>Sujet : la vaccination des pharmaciens contre la grippe saisonnière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altLang="fr-FR" sz="2400" dirty="0" smtClean="0"/>
              <a:t>Enquête réalisée par l’institut CSA </a:t>
            </a:r>
          </a:p>
          <a:p>
            <a:pPr marL="611188" lvl="1" indent="-342900">
              <a:buFont typeface="Wingdings" panose="05000000000000000000" pitchFamily="2" charset="2"/>
              <a:buChar char="§"/>
            </a:pPr>
            <a:r>
              <a:rPr lang="fr-FR" altLang="fr-FR" dirty="0" smtClean="0"/>
              <a:t>Entre le 15 novembre et le 1</a:t>
            </a:r>
            <a:r>
              <a:rPr lang="fr-FR" altLang="fr-FR" baseline="30000" dirty="0" smtClean="0"/>
              <a:t>er</a:t>
            </a:r>
            <a:r>
              <a:rPr lang="fr-FR" altLang="fr-FR" dirty="0" smtClean="0"/>
              <a:t> décembre 2017 </a:t>
            </a:r>
          </a:p>
          <a:p>
            <a:pPr marL="611188" lvl="1" indent="-342900">
              <a:buFont typeface="Wingdings" panose="05000000000000000000" pitchFamily="2" charset="2"/>
              <a:buChar char="§"/>
            </a:pPr>
            <a:r>
              <a:rPr lang="fr-FR" altLang="fr-FR" dirty="0" smtClean="0"/>
              <a:t>Auprès d’un échantillon représentatif de plus de 1000 pharmaciens</a:t>
            </a:r>
          </a:p>
          <a:p>
            <a:pPr lvl="1" indent="0">
              <a:buNone/>
            </a:pPr>
            <a:r>
              <a:rPr lang="fr-FR" altLang="fr-FR" sz="2400" b="1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altLang="fr-FR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altLang="fr-FR" sz="2400" b="1" dirty="0" smtClean="0"/>
          </a:p>
          <a:p>
            <a:endParaRPr lang="fr-FR" altLang="fr-FR" sz="2400" b="1" dirty="0"/>
          </a:p>
          <a:p>
            <a:pPr>
              <a:buClr>
                <a:schemeClr val="hlink"/>
              </a:buClr>
              <a:buFont typeface="Wingdings" pitchFamily="2" charset="2"/>
              <a:buChar char="§"/>
            </a:pPr>
            <a:endParaRPr lang="fr-FR" altLang="fr-FR" sz="24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 l="78605" t="16985" r="6279" b="9913"/>
          <a:stretch>
            <a:fillRect/>
          </a:stretch>
        </p:blipFill>
        <p:spPr bwMode="auto">
          <a:xfrm>
            <a:off x="6181370" y="3644900"/>
            <a:ext cx="578664" cy="5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 l="63643" t="16985" r="21241" b="9913"/>
          <a:stretch>
            <a:fillRect/>
          </a:stretch>
        </p:blipFill>
        <p:spPr bwMode="auto">
          <a:xfrm>
            <a:off x="3910360" y="3644900"/>
            <a:ext cx="578665" cy="5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 l="48682" t="16985" r="36434" b="9913"/>
          <a:stretch>
            <a:fillRect/>
          </a:stretch>
        </p:blipFill>
        <p:spPr bwMode="auto">
          <a:xfrm>
            <a:off x="8457695" y="3644900"/>
            <a:ext cx="569762" cy="5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 l="4422" t="16985" r="80694" b="9913"/>
          <a:stretch>
            <a:fillRect/>
          </a:stretch>
        </p:blipFill>
        <p:spPr bwMode="auto">
          <a:xfrm>
            <a:off x="1644666" y="3644900"/>
            <a:ext cx="569762" cy="5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994908" y="4225288"/>
            <a:ext cx="1980000" cy="1152000"/>
          </a:xfrm>
          <a:prstGeom prst="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600</a:t>
            </a:r>
          </a:p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Pharmaciens d’officine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65918" y="4225288"/>
            <a:ext cx="1980000" cy="1152000"/>
          </a:xfrm>
          <a:prstGeom prst="rect">
            <a:avLst/>
          </a:prstGeom>
          <a:solidFill>
            <a:srgbClr val="FF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203</a:t>
            </a:r>
          </a:p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Pharmaciens biologistes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36928" y="4225288"/>
            <a:ext cx="1980000" cy="1152000"/>
          </a:xfrm>
          <a:prstGeom prst="rect">
            <a:avLst/>
          </a:prstGeom>
          <a:solidFill>
            <a:srgbClr val="0097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205</a:t>
            </a:r>
          </a:p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Pharmaciens en établissements hospitaliers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4908" y="5694369"/>
            <a:ext cx="1980000" cy="828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 smtClean="0">
                <a:solidFill>
                  <a:srgbClr val="339966"/>
                </a:solidFill>
              </a:rPr>
              <a:t>300 </a:t>
            </a:r>
            <a:r>
              <a:rPr lang="fr-FR" sz="1400" b="1" dirty="0" smtClean="0">
                <a:solidFill>
                  <a:srgbClr val="339966"/>
                </a:solidFill>
              </a:rPr>
              <a:t>Titulaires </a:t>
            </a:r>
          </a:p>
          <a:p>
            <a:pPr algn="ctr"/>
            <a:r>
              <a:rPr lang="fr-FR" sz="1600" b="1" dirty="0" smtClean="0">
                <a:solidFill>
                  <a:srgbClr val="339966"/>
                </a:solidFill>
              </a:rPr>
              <a:t>300 </a:t>
            </a:r>
            <a:r>
              <a:rPr lang="fr-FR" sz="1400" b="1" dirty="0" smtClean="0">
                <a:solidFill>
                  <a:srgbClr val="339966"/>
                </a:solidFill>
              </a:rPr>
              <a:t>Adjoints </a:t>
            </a:r>
            <a:endParaRPr lang="fr-FR" sz="1400" b="1" dirty="0">
              <a:solidFill>
                <a:srgbClr val="3399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65918" y="5694369"/>
            <a:ext cx="1980000" cy="828000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 smtClean="0">
                <a:solidFill>
                  <a:srgbClr val="FF9966"/>
                </a:solidFill>
              </a:rPr>
              <a:t>151 </a:t>
            </a:r>
            <a:r>
              <a:rPr lang="fr-FR" sz="1400" b="1" dirty="0" smtClean="0">
                <a:solidFill>
                  <a:srgbClr val="FF9966"/>
                </a:solidFill>
              </a:rPr>
              <a:t>en secteur privé</a:t>
            </a:r>
          </a:p>
          <a:p>
            <a:pPr algn="ctr"/>
            <a:r>
              <a:rPr lang="fr-FR" sz="1600" b="1" dirty="0" smtClean="0">
                <a:solidFill>
                  <a:srgbClr val="FF9966"/>
                </a:solidFill>
              </a:rPr>
              <a:t>52 </a:t>
            </a:r>
            <a:r>
              <a:rPr lang="fr-FR" sz="1400" b="1" dirty="0" smtClean="0">
                <a:solidFill>
                  <a:srgbClr val="FF9966"/>
                </a:solidFill>
              </a:rPr>
              <a:t>en secteur public</a:t>
            </a:r>
            <a:endParaRPr lang="fr-FR" sz="1400" b="1" dirty="0">
              <a:solidFill>
                <a:srgbClr val="FF996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36928" y="5694369"/>
            <a:ext cx="1980000" cy="828000"/>
          </a:xfrm>
          <a:prstGeom prst="rect">
            <a:avLst/>
          </a:prstGeom>
          <a:noFill/>
          <a:ln>
            <a:solidFill>
              <a:srgbClr val="0097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 smtClean="0">
                <a:solidFill>
                  <a:srgbClr val="0097CC"/>
                </a:solidFill>
              </a:rPr>
              <a:t>80 </a:t>
            </a:r>
            <a:r>
              <a:rPr lang="fr-FR" sz="1400" b="1" dirty="0" smtClean="0">
                <a:solidFill>
                  <a:srgbClr val="0097CC"/>
                </a:solidFill>
              </a:rPr>
              <a:t>en secteur privé</a:t>
            </a:r>
          </a:p>
          <a:p>
            <a:pPr algn="ctr"/>
            <a:r>
              <a:rPr lang="fr-FR" sz="1600" b="1" dirty="0" smtClean="0">
                <a:solidFill>
                  <a:srgbClr val="0097CC"/>
                </a:solidFill>
              </a:rPr>
              <a:t>125 </a:t>
            </a:r>
            <a:r>
              <a:rPr lang="fr-FR" sz="1400" b="1" dirty="0" smtClean="0">
                <a:solidFill>
                  <a:srgbClr val="0097CC"/>
                </a:solidFill>
              </a:rPr>
              <a:t>en secteur public</a:t>
            </a:r>
            <a:endParaRPr lang="fr-FR" sz="1400" b="1" dirty="0">
              <a:solidFill>
                <a:srgbClr val="0097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07937" y="4228832"/>
            <a:ext cx="1980000" cy="1152000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Pharmaciens des Départements d’</a:t>
            </a:r>
            <a:r>
              <a:rPr lang="fr-FR" sz="1600" b="1" dirty="0" err="1" smtClean="0">
                <a:solidFill>
                  <a:schemeClr val="bg1"/>
                </a:solidFill>
              </a:rPr>
              <a:t>Outre-Mer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07937" y="5666015"/>
            <a:ext cx="1980000" cy="828000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 smtClean="0">
                <a:solidFill>
                  <a:srgbClr val="C00000"/>
                </a:solidFill>
              </a:rPr>
              <a:t>60 </a:t>
            </a:r>
            <a:r>
              <a:rPr lang="fr-FR" sz="1400" b="1" dirty="0" smtClean="0">
                <a:solidFill>
                  <a:srgbClr val="C00000"/>
                </a:solidFill>
              </a:rPr>
              <a:t>E A ou E Da</a:t>
            </a:r>
          </a:p>
          <a:p>
            <a:pPr algn="ctr"/>
            <a:r>
              <a:rPr lang="fr-FR" sz="1600" b="1" dirty="0" smtClean="0">
                <a:solidFill>
                  <a:srgbClr val="C00000"/>
                </a:solidFill>
              </a:rPr>
              <a:t>8 </a:t>
            </a:r>
            <a:r>
              <a:rPr lang="fr-FR" sz="1400" b="1" dirty="0" smtClean="0">
                <a:solidFill>
                  <a:srgbClr val="C00000"/>
                </a:solidFill>
              </a:rPr>
              <a:t>E G et </a:t>
            </a:r>
            <a:r>
              <a:rPr lang="fr-FR" sz="1600" b="1" dirty="0" smtClean="0">
                <a:solidFill>
                  <a:srgbClr val="C00000"/>
                </a:solidFill>
              </a:rPr>
              <a:t>26 </a:t>
            </a:r>
            <a:r>
              <a:rPr lang="fr-FR" sz="1400" b="1" dirty="0" smtClean="0">
                <a:solidFill>
                  <a:srgbClr val="C00000"/>
                </a:solidFill>
              </a:rPr>
              <a:t>E H </a:t>
            </a:r>
            <a:endParaRPr lang="fr-FR" sz="1400" b="1" dirty="0">
              <a:solidFill>
                <a:srgbClr val="C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04425" y="5398409"/>
            <a:ext cx="13609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339966"/>
                </a:solidFill>
              </a:rPr>
              <a:t>Hors DOM</a:t>
            </a:r>
            <a:endParaRPr lang="fr-FR" sz="1100" i="1" dirty="0">
              <a:solidFill>
                <a:srgbClr val="339966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75435" y="5398409"/>
            <a:ext cx="13609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FF9966"/>
                </a:solidFill>
              </a:rPr>
              <a:t>Hors DOM</a:t>
            </a:r>
            <a:endParaRPr lang="fr-FR" sz="1100" i="1" dirty="0">
              <a:solidFill>
                <a:srgbClr val="FF9966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846445" y="5398409"/>
            <a:ext cx="13609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0097CC"/>
                </a:solidFill>
              </a:rPr>
              <a:t>Hors DOM</a:t>
            </a:r>
            <a:endParaRPr lang="fr-FR" sz="1100" i="1" dirty="0">
              <a:solidFill>
                <a:srgbClr val="0097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Vaccination pour la saison 2016-2017</a:t>
            </a:r>
            <a:endParaRPr lang="fr-FR" altLang="fr-FR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662113"/>
            <a:ext cx="9747250" cy="8985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altLang="fr-FR" sz="2400" b="1" dirty="0" smtClean="0"/>
              <a:t>Près d’un pharmacien sur deux</a:t>
            </a:r>
            <a:r>
              <a:rPr lang="fr-FR" altLang="fr-FR" sz="2400" dirty="0" smtClean="0"/>
              <a:t> (47%) déclare avoir été vacciné contre la grippe l’hiver dernier</a:t>
            </a:r>
            <a:br>
              <a:rPr lang="fr-FR" altLang="fr-FR" sz="2400" dirty="0" smtClean="0"/>
            </a:br>
            <a:endParaRPr lang="fr-FR" altLang="fr-FR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altLang="fr-FR" sz="2400" dirty="0" smtClean="0"/>
              <a:t>Un taux de vaccination plus important chez les pharmaciens titulaires d’officine ou en établissement de santé </a:t>
            </a:r>
          </a:p>
          <a:p>
            <a:endParaRPr lang="fr-FR" altLang="fr-FR" dirty="0" smtClean="0"/>
          </a:p>
          <a:p>
            <a:endParaRPr lang="fr-FR" altLang="fr-FR" dirty="0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859675361"/>
              </p:ext>
            </p:extLst>
          </p:nvPr>
        </p:nvGraphicFramePr>
        <p:xfrm>
          <a:off x="837909" y="3309974"/>
          <a:ext cx="9282222" cy="227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1531"/>
              </p:ext>
            </p:extLst>
          </p:nvPr>
        </p:nvGraphicFramePr>
        <p:xfrm>
          <a:off x="1014985" y="5647128"/>
          <a:ext cx="8925521" cy="483480"/>
        </p:xfrm>
        <a:graphic>
          <a:graphicData uri="http://schemas.openxmlformats.org/drawingml/2006/table">
            <a:tbl>
              <a:tblPr/>
              <a:tblGrid>
                <a:gridCol w="811411"/>
                <a:gridCol w="811411"/>
                <a:gridCol w="811411"/>
                <a:gridCol w="811411"/>
                <a:gridCol w="811411"/>
                <a:gridCol w="811411"/>
                <a:gridCol w="811411"/>
                <a:gridCol w="811411"/>
                <a:gridCol w="811411"/>
                <a:gridCol w="811411"/>
                <a:gridCol w="811411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ENSEMBLE</a:t>
                      </a:r>
                      <a:endParaRPr lang="fr-FR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OFFICINE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Titulaires </a:t>
                      </a:r>
                      <a:r>
                        <a:rPr lang="fr-FR" sz="900" b="0" i="0" u="none" strike="noStrike" dirty="0">
                          <a:solidFill>
                            <a:srgbClr val="00B050"/>
                          </a:solidFill>
                          <a:latin typeface="+mn-lt"/>
                        </a:rPr>
                        <a:t>/ </a:t>
                      </a:r>
                      <a:r>
                        <a:rPr lang="fr-FR" sz="900" b="0" i="0" u="none" strike="noStrike" dirty="0" err="1">
                          <a:solidFill>
                            <a:srgbClr val="00B050"/>
                          </a:solidFill>
                          <a:latin typeface="+mn-lt"/>
                        </a:rPr>
                        <a:t>co</a:t>
                      </a:r>
                      <a:r>
                        <a:rPr lang="fr-FR" sz="900" b="0" i="0" u="none" strike="noStrike" dirty="0">
                          <a:solidFill>
                            <a:srgbClr val="00B050"/>
                          </a:solidFill>
                          <a:latin typeface="+mn-lt"/>
                        </a:rPr>
                        <a:t>-titulaires d’officine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Adjoints </a:t>
                      </a:r>
                      <a:r>
                        <a:rPr lang="fr-FR" sz="900" b="0" i="0" u="none" strike="noStrike" dirty="0">
                          <a:solidFill>
                            <a:srgbClr val="00B050"/>
                          </a:solidFill>
                          <a:latin typeface="+mn-lt"/>
                        </a:rPr>
                        <a:t>et gérants en officine 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FF6600"/>
                          </a:solidFill>
                          <a:latin typeface="+mn-lt"/>
                        </a:rPr>
                        <a:t>BIOLO-GISTES</a:t>
                      </a:r>
                      <a:endParaRPr lang="fr-FR" sz="900" b="1" i="0" u="none" strike="noStrike" dirty="0">
                        <a:solidFill>
                          <a:srgbClr val="FF6600"/>
                        </a:solidFill>
                        <a:latin typeface="+mn-lt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FF6600"/>
                          </a:solidFill>
                          <a:latin typeface="+mn-lt"/>
                        </a:rPr>
                        <a:t>Exercice </a:t>
                      </a:r>
                      <a:r>
                        <a:rPr lang="fr-FR" sz="900" b="0" i="0" u="none" strike="noStrike" dirty="0">
                          <a:solidFill>
                            <a:srgbClr val="FF6600"/>
                          </a:solidFill>
                          <a:latin typeface="+mn-lt"/>
                        </a:rPr>
                        <a:t>privé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FF6600"/>
                          </a:solidFill>
                          <a:latin typeface="+mn-lt"/>
                        </a:rPr>
                        <a:t>Service </a:t>
                      </a:r>
                      <a:r>
                        <a:rPr lang="fr-FR" sz="900" b="0" i="0" u="none" strike="noStrike" dirty="0">
                          <a:solidFill>
                            <a:srgbClr val="FF6600"/>
                          </a:solidFill>
                          <a:latin typeface="+mn-lt"/>
                        </a:rPr>
                        <a:t>public / hôpital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97CC"/>
                          </a:solidFill>
                          <a:latin typeface="+mn-lt"/>
                        </a:rPr>
                        <a:t>ÉTABLIS-SEMENT </a:t>
                      </a:r>
                      <a:r>
                        <a:rPr lang="fr-FR" sz="900" b="1" i="0" u="none" strike="noStrike" dirty="0">
                          <a:solidFill>
                            <a:srgbClr val="0097CC"/>
                          </a:solidFill>
                          <a:latin typeface="+mn-lt"/>
                        </a:rPr>
                        <a:t>DE SANTÉ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97CC"/>
                          </a:solidFill>
                          <a:latin typeface="+mn-lt"/>
                        </a:rPr>
                        <a:t>Public </a:t>
                      </a:r>
                      <a:endParaRPr lang="fr-FR" sz="900" b="0" i="0" u="none" strike="noStrike" dirty="0">
                        <a:solidFill>
                          <a:srgbClr val="0097CC"/>
                        </a:solidFill>
                        <a:latin typeface="+mn-lt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97CC"/>
                          </a:solidFill>
                          <a:latin typeface="+mn-lt"/>
                        </a:rPr>
                        <a:t>Privé </a:t>
                      </a:r>
                      <a:endParaRPr lang="fr-FR" sz="900" b="0" i="0" u="none" strike="noStrike" dirty="0">
                        <a:solidFill>
                          <a:srgbClr val="0097CC"/>
                        </a:solidFill>
                        <a:latin typeface="+mn-lt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OUTRE-MER</a:t>
                      </a:r>
                      <a:endParaRPr lang="fr-FR" sz="9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3" name="Connecteur droit 2"/>
          <p:cNvCxnSpPr/>
          <p:nvPr/>
        </p:nvCxnSpPr>
        <p:spPr bwMode="auto">
          <a:xfrm>
            <a:off x="1828800" y="3987800"/>
            <a:ext cx="12700" cy="2095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Connecteur droit 11"/>
          <p:cNvCxnSpPr/>
          <p:nvPr/>
        </p:nvCxnSpPr>
        <p:spPr bwMode="auto">
          <a:xfrm>
            <a:off x="4241800" y="4013200"/>
            <a:ext cx="12700" cy="2095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cteur droit 12"/>
          <p:cNvCxnSpPr/>
          <p:nvPr/>
        </p:nvCxnSpPr>
        <p:spPr bwMode="auto">
          <a:xfrm>
            <a:off x="6642100" y="4013200"/>
            <a:ext cx="12700" cy="2095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cteur droit 13"/>
          <p:cNvCxnSpPr/>
          <p:nvPr/>
        </p:nvCxnSpPr>
        <p:spPr bwMode="auto">
          <a:xfrm>
            <a:off x="9118600" y="3987800"/>
            <a:ext cx="12700" cy="2095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Ellipse 8"/>
          <p:cNvSpPr/>
          <p:nvPr/>
        </p:nvSpPr>
        <p:spPr bwMode="auto">
          <a:xfrm>
            <a:off x="1955801" y="4902200"/>
            <a:ext cx="495300" cy="3683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756462" y="4711757"/>
            <a:ext cx="570937" cy="38088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820462" y="4775371"/>
            <a:ext cx="570937" cy="38088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546336" y="4978740"/>
            <a:ext cx="619264" cy="29176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182100" y="5086350"/>
            <a:ext cx="619264" cy="29176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Vaccination pour la saison en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1259" y="1340926"/>
            <a:ext cx="9747250" cy="8985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Au 1er décembre 2017, </a:t>
            </a:r>
            <a:r>
              <a:rPr lang="fr-FR" sz="24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35% des pharmaciens</a:t>
            </a:r>
            <a:r>
              <a:rPr lang="fr-FR" sz="24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déclarent être </a:t>
            </a:r>
            <a:r>
              <a:rPr lang="fr-FR" sz="24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déjà vaccinés </a:t>
            </a:r>
            <a:r>
              <a:rPr lang="fr-FR" sz="24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contre la grippe cet hiver. </a:t>
            </a:r>
            <a:r>
              <a:rPr lang="fr-FR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</a:br>
            <a:endParaRPr lang="fr-FR" sz="1200" dirty="0" smtClean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A </a:t>
            </a:r>
            <a:r>
              <a:rPr lang="fr-FR" sz="24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noter que 17% des pharmaciens interrogés ont l’intention de se faire vacciner </a:t>
            </a:r>
            <a:r>
              <a:rPr lang="fr-FR" sz="2400" u="sng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avec certitude</a:t>
            </a:r>
            <a:r>
              <a:rPr lang="fr-FR" sz="24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pour l’hiver 2017/2018</a:t>
            </a:r>
            <a:r>
              <a:rPr lang="fr-FR" sz="2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dirty="0" smtClean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51" y="3261807"/>
            <a:ext cx="8737206" cy="353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31" name="Ellipse 30"/>
          <p:cNvSpPr/>
          <p:nvPr/>
        </p:nvSpPr>
        <p:spPr bwMode="auto">
          <a:xfrm>
            <a:off x="6017341" y="4670323"/>
            <a:ext cx="953730" cy="943897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54273" name="Connecteur droit 54272"/>
          <p:cNvCxnSpPr>
            <a:endCxn id="31" idx="1"/>
          </p:cNvCxnSpPr>
          <p:nvPr/>
        </p:nvCxnSpPr>
        <p:spPr bwMode="auto">
          <a:xfrm>
            <a:off x="4149213" y="3261807"/>
            <a:ext cx="2007799" cy="1546747"/>
          </a:xfrm>
          <a:prstGeom prst="line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08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638" y="184922"/>
            <a:ext cx="10163175" cy="696912"/>
          </a:xfrm>
        </p:spPr>
        <p:txBody>
          <a:bodyPr/>
          <a:lstStyle/>
          <a:p>
            <a:r>
              <a:rPr lang="fr-FR" dirty="0" smtClean="0"/>
              <a:t>Principales motivations à la vaccination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86" y="1417330"/>
            <a:ext cx="9631521" cy="4501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4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Principaux freins à la vaccination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64" y="1927018"/>
            <a:ext cx="9584709" cy="402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7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638" y="149900"/>
            <a:ext cx="10163175" cy="696912"/>
          </a:xfrm>
        </p:spPr>
        <p:txBody>
          <a:bodyPr/>
          <a:lstStyle/>
          <a:p>
            <a:r>
              <a:rPr lang="fr-FR" sz="3200" dirty="0" smtClean="0"/>
              <a:t>Avis favorable sur la vaccination obligatoire contre la grippe des professionnels de santé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0395" y="1707139"/>
            <a:ext cx="9747250" cy="8985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b="1" dirty="0" smtClean="0"/>
              <a:t>2 pharmaciens sur 3 </a:t>
            </a:r>
            <a:r>
              <a:rPr lang="fr-FR" sz="2400" dirty="0" smtClean="0"/>
              <a:t>(68%) </a:t>
            </a:r>
            <a:r>
              <a:rPr lang="fr-FR" sz="2400" dirty="0" smtClean="0">
                <a:solidFill>
                  <a:schemeClr val="accent2"/>
                </a:solidFill>
              </a:rPr>
              <a:t>déclarent être favorables à l’obligation pour les professionnels de santé de se faire vacciner</a:t>
            </a:r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16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accent2"/>
                </a:solidFill>
              </a:rPr>
              <a:t>Les </a:t>
            </a:r>
            <a:r>
              <a:rPr lang="fr-FR" sz="2400" dirty="0">
                <a:solidFill>
                  <a:schemeClr val="accent2"/>
                </a:solidFill>
              </a:rPr>
              <a:t>moins de 45 ans y sont encore plus favorables que leurs aînés (73% vs 63% pour les 45-55 ans</a:t>
            </a:r>
            <a:r>
              <a:rPr lang="fr-FR" sz="2400" dirty="0" smtClean="0">
                <a:solidFill>
                  <a:schemeClr val="accent2"/>
                </a:solidFill>
              </a:rPr>
              <a:t>). </a:t>
            </a:r>
            <a:endParaRPr lang="fr-FR" sz="24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2"/>
          <a:stretch/>
        </p:blipFill>
        <p:spPr bwMode="auto">
          <a:xfrm>
            <a:off x="1750139" y="2635038"/>
            <a:ext cx="7200177" cy="3038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4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 Ordre VDEF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6752D"/>
      </a:accent1>
      <a:accent2>
        <a:srgbClr val="02909C"/>
      </a:accent2>
      <a:accent3>
        <a:srgbClr val="FFFFFF"/>
      </a:accent3>
      <a:accent4>
        <a:srgbClr val="000000"/>
      </a:accent4>
      <a:accent5>
        <a:srgbClr val="AEBDAD"/>
      </a:accent5>
      <a:accent6>
        <a:srgbClr val="02828D"/>
      </a:accent6>
      <a:hlink>
        <a:srgbClr val="EE7D06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04306" tIns="52153" rIns="104306" bIns="52153" numCol="1" anchor="ctr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04306" tIns="52153" rIns="104306" bIns="52153" numCol="1" anchor="ctr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7436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B3BCAE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B5E1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CB6AB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7752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EBDAD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6752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EBDAD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6752D"/>
      </a:accent1>
      <a:accent2>
        <a:srgbClr val="02909C"/>
      </a:accent2>
      <a:accent3>
        <a:srgbClr val="FFFFFF"/>
      </a:accent3>
      <a:accent4>
        <a:srgbClr val="000000"/>
      </a:accent4>
      <a:accent5>
        <a:srgbClr val="AEBDAD"/>
      </a:accent5>
      <a:accent6>
        <a:srgbClr val="02828D"/>
      </a:accent6>
      <a:hlink>
        <a:srgbClr val="EE7D06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04306" tIns="52153" rIns="104306" bIns="52153" numCol="1" anchor="ctr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04306" tIns="52153" rIns="104306" bIns="52153" numCol="1" anchor="ctr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B5E1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CB6AB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7752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EBDAD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6752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EBDAD"/>
        </a:accent5>
        <a:accent6>
          <a:srgbClr val="02828D"/>
        </a:accent6>
        <a:hlink>
          <a:srgbClr val="D67C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6752D"/>
        </a:accent1>
        <a:accent2>
          <a:srgbClr val="02909C"/>
        </a:accent2>
        <a:accent3>
          <a:srgbClr val="FFFFFF"/>
        </a:accent3>
        <a:accent4>
          <a:srgbClr val="000000"/>
        </a:accent4>
        <a:accent5>
          <a:srgbClr val="AEBDAD"/>
        </a:accent5>
        <a:accent6>
          <a:srgbClr val="02828D"/>
        </a:accent6>
        <a:hlink>
          <a:srgbClr val="EE7D0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Ordre VDEF</Template>
  <TotalTime>141</TotalTime>
  <Words>230</Words>
  <Application>Microsoft Office PowerPoint</Application>
  <PresentationFormat>Personnalisé</PresentationFormat>
  <Paragraphs>57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Masque Ordre VDEF</vt:lpstr>
      <vt:lpstr>Conception personnalisée</vt:lpstr>
      <vt:lpstr>  VACCINATION CONTRE LA  GRIPPE DES PHARMACIENS  Résultats de l’enquête menée  par l’Ordre national des pharmaciens</vt:lpstr>
      <vt:lpstr>Contexte</vt:lpstr>
      <vt:lpstr>Vaccination pour la saison 2016-2017</vt:lpstr>
      <vt:lpstr>Vaccination pour la saison en cours</vt:lpstr>
      <vt:lpstr>Principales motivations à la vaccination</vt:lpstr>
      <vt:lpstr>Principaux freins à la vaccination</vt:lpstr>
      <vt:lpstr>Avis favorable sur la vaccination obligatoire contre la grippe des professionnels de santé </vt:lpstr>
    </vt:vector>
  </TitlesOfParts>
  <Company>CNOP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VACCINATION CONTRE LA  GRIPPE DES PHARMACIENS  RESULTATS DE L’ENQUETE</dc:title>
  <dc:creator>Estelle ROUX</dc:creator>
  <cp:lastModifiedBy>Stéphane</cp:lastModifiedBy>
  <cp:revision>13</cp:revision>
  <cp:lastPrinted>2018-01-09T11:01:59Z</cp:lastPrinted>
  <dcterms:created xsi:type="dcterms:W3CDTF">2018-01-09T09:27:52Z</dcterms:created>
  <dcterms:modified xsi:type="dcterms:W3CDTF">2018-01-24T16:46:24Z</dcterms:modified>
</cp:coreProperties>
</file>